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  <p:sldMasterId id="2147483652" r:id="rId2"/>
    <p:sldMasterId id="2147483653" r:id="rId3"/>
  </p:sldMasterIdLst>
  <p:notesMasterIdLst>
    <p:notesMasterId r:id="rId2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0" r:id="rId14"/>
    <p:sldId id="269" r:id="rId15"/>
    <p:sldId id="272" r:id="rId16"/>
    <p:sldId id="271" r:id="rId17"/>
    <p:sldId id="274" r:id="rId18"/>
    <p:sldId id="266" r:id="rId19"/>
    <p:sldId id="267" r:id="rId20"/>
    <p:sldId id="273" r:id="rId21"/>
    <p:sldId id="268" r:id="rId2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Roboto" panose="020B0604020202020204" charset="0"/>
      <p:regular r:id="rId28"/>
      <p:bold r:id="rId29"/>
      <p:italic r:id="rId30"/>
      <p:boldItalic r:id="rId31"/>
    </p:embeddedFont>
    <p:embeddedFont>
      <p:font typeface="Source Sans Pro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1450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font" Target="fonts/font1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gif>
</file>

<file path=ppt/media/image11.gif>
</file>

<file path=ppt/media/image12.gif>
</file>

<file path=ppt/media/image13.png>
</file>

<file path=ppt/media/image14.gif>
</file>

<file path=ppt/media/image15.png>
</file>

<file path=ppt/media/image2.png>
</file>

<file path=ppt/media/image3.jpg>
</file>

<file path=ppt/media/image4.png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1ad7294d2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g11ad7294d2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ad7294d2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ad7294d27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11ad7294d27_0_59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ad7294d2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ad7294d27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11ad7294d27_0_59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094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ad7294d2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ad7294d27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11ad7294d27_0_59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30427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ad7294d2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ad7294d27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11ad7294d27_0_59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05337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ad7294d2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ad7294d27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11ad7294d27_0_59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60830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ad7294d2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ad7294d27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g11ad7294d27_0_59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74730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3759a27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23759a27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123759a2763_0_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3759a276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3759a276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123759a2763_0_7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3759a276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3759a276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123759a2763_0_7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02341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1ad7294d27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1ad7294d27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g11ad7294d27_0_2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ad7294d27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ad7294d27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g11ad7294d27_0_24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ad7294d27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1ad7294d27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g11ad7294d27_0_32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ad7294d27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1ad7294d27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g11ad7294d27_0_41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ad7294d2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1ad7294d27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g11ad7294d27_0_5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727075" y="1214584"/>
            <a:ext cx="7461250" cy="188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96900" algn="l" rtl="0">
              <a:lnSpc>
                <a:spcPct val="1103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Arial"/>
              <a:buChar char="–"/>
              <a:defRPr sz="5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596900" algn="l" rtl="0">
              <a:lnSpc>
                <a:spcPct val="1103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Arial"/>
              <a:buChar char="•"/>
              <a:defRPr sz="5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596900" algn="l" rtl="0">
              <a:lnSpc>
                <a:spcPct val="1103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Arial"/>
              <a:buChar char="–"/>
              <a:defRPr sz="5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596900" algn="l" rtl="0">
              <a:lnSpc>
                <a:spcPct val="1103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Arial"/>
              <a:buChar char="»"/>
              <a:defRPr sz="5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body" idx="2"/>
          </p:nvPr>
        </p:nvSpPr>
        <p:spPr>
          <a:xfrm>
            <a:off x="727075" y="3262524"/>
            <a:ext cx="7461250" cy="1390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body" idx="3"/>
          </p:nvPr>
        </p:nvSpPr>
        <p:spPr>
          <a:xfrm>
            <a:off x="727075" y="5780229"/>
            <a:ext cx="5140850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6550" algn="l" rtl="0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sz="17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6550" algn="l" rtl="0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6550" algn="l" rtl="0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sz="17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6550" algn="l" rtl="0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itle Slide">
  <p:cSld name="2_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7075" y="1214584"/>
            <a:ext cx="7461250" cy="1883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600" b="0" i="0" u="none" strike="noStrike" cap="none">
                <a:solidFill>
                  <a:srgbClr val="FEC52B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96900" algn="l" rtl="0">
              <a:lnSpc>
                <a:spcPct val="1103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Arial"/>
              <a:buChar char="–"/>
              <a:defRPr sz="5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596900" algn="l" rtl="0">
              <a:lnSpc>
                <a:spcPct val="1103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Arial"/>
              <a:buChar char="•"/>
              <a:defRPr sz="5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596900" algn="l" rtl="0">
              <a:lnSpc>
                <a:spcPct val="1103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Arial"/>
              <a:buChar char="–"/>
              <a:defRPr sz="5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596900" algn="l" rtl="0">
              <a:lnSpc>
                <a:spcPct val="11034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Arial"/>
              <a:buChar char="»"/>
              <a:defRPr sz="5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2"/>
          </p:nvPr>
        </p:nvSpPr>
        <p:spPr>
          <a:xfrm>
            <a:off x="727075" y="3262524"/>
            <a:ext cx="7461250" cy="1390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3"/>
          </p:nvPr>
        </p:nvSpPr>
        <p:spPr>
          <a:xfrm>
            <a:off x="727075" y="5780229"/>
            <a:ext cx="5140850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6550" algn="l" rtl="0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sz="17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36550" algn="l" rtl="0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36550" algn="l" rtl="0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–"/>
              <a:defRPr sz="17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36550" algn="l" rtl="0">
              <a:lnSpc>
                <a:spcPct val="12352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»"/>
              <a:defRPr sz="1700" b="1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675235" y="1800164"/>
            <a:ext cx="7774352" cy="3917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68300" algn="l" rtl="0">
              <a:lnSpc>
                <a:spcPct val="14545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lnSpc>
                <a:spcPct val="14545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675235" y="734000"/>
            <a:ext cx="7774352" cy="820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80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20700" algn="l" rtl="0">
              <a:spcBef>
                <a:spcPts val="92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Char char="–"/>
              <a:defRPr sz="4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520700" algn="l" rtl="0">
              <a:spcBef>
                <a:spcPts val="92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Char char="•"/>
              <a:defRPr sz="4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520700" algn="l" rtl="0">
              <a:spcBef>
                <a:spcPts val="92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Char char="–"/>
              <a:defRPr sz="4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520700" algn="l" rtl="0">
              <a:spcBef>
                <a:spcPts val="92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Char char="»"/>
              <a:defRPr sz="4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362575"/>
            <a:ext cx="6056312" cy="1169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70650" y="5618162"/>
            <a:ext cx="2078037" cy="66833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 descr="bg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685641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/>
        </p:nvSpPr>
        <p:spPr>
          <a:xfrm>
            <a:off x="0" y="5360987"/>
            <a:ext cx="6046787" cy="1169987"/>
          </a:xfrm>
          <a:prstGeom prst="rect">
            <a:avLst/>
          </a:prstGeom>
          <a:solidFill>
            <a:srgbClr val="FEC52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 txBox="1"/>
          <p:nvPr/>
        </p:nvSpPr>
        <p:spPr>
          <a:xfrm>
            <a:off x="6038850" y="5362575"/>
            <a:ext cx="3105150" cy="11699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70650" y="5618162"/>
            <a:ext cx="2078037" cy="66833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430962"/>
            <a:ext cx="6954837" cy="8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72337" y="6199187"/>
            <a:ext cx="1541462" cy="49688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  <a:defRPr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late-rest.localsite.io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formidableforms.com/features/summary-review-before-submit/" TargetMode="External"/><Relationship Id="rId3" Type="http://schemas.openxmlformats.org/officeDocument/2006/relationships/hyperlink" Target="https://envothemes.com/docs/docs/envo-shop/woocommerce/yith-woocommerce-wishlist/" TargetMode="External"/><Relationship Id="rId7" Type="http://schemas.openxmlformats.org/officeDocument/2006/relationships/hyperlink" Target="https://wordpress.org/plugins/popup-builder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pdeveloper.com/most-popular-elementor-addons/" TargetMode="External"/><Relationship Id="rId11" Type="http://schemas.openxmlformats.org/officeDocument/2006/relationships/hyperlink" Target="https://wordpress.org/plugins/tags/woocommerce/" TargetMode="External"/><Relationship Id="rId5" Type="http://schemas.openxmlformats.org/officeDocument/2006/relationships/hyperlink" Target="https://wordpress.org/plugins/wpvivid-backuprestore/" TargetMode="External"/><Relationship Id="rId10" Type="http://schemas.openxmlformats.org/officeDocument/2006/relationships/hyperlink" Target="https://wordpress.org/plugins/woo-product-filter/" TargetMode="External"/><Relationship Id="rId4" Type="http://schemas.openxmlformats.org/officeDocument/2006/relationships/hyperlink" Target="https://en-ca.wordpress.org/plugins/gridlist-view-for-woocommerce/" TargetMode="External"/><Relationship Id="rId9" Type="http://schemas.openxmlformats.org/officeDocument/2006/relationships/hyperlink" Target="https://guaven.com/our-products/woo-search-box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97382" y="1146741"/>
            <a:ext cx="8635200" cy="194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FEC52B"/>
              </a:buClr>
              <a:buSzPts val="4600"/>
              <a:buNone/>
            </a:pPr>
            <a:r>
              <a:rPr lang="en-US" dirty="0"/>
              <a:t>Activity #4</a:t>
            </a:r>
            <a:endParaRPr dirty="0"/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FEC52B"/>
              </a:buClr>
              <a:buSzPts val="4600"/>
              <a:buNone/>
            </a:pPr>
            <a:r>
              <a:rPr lang="en-US" dirty="0"/>
              <a:t>	 </a:t>
            </a:r>
            <a:r>
              <a:rPr lang="en-US" dirty="0" smtClean="0"/>
              <a:t>   Project </a:t>
            </a:r>
            <a:r>
              <a:rPr lang="en-US" dirty="0"/>
              <a:t>&amp; Profile </a:t>
            </a:r>
            <a:r>
              <a:rPr lang="en-US" dirty="0" smtClean="0"/>
              <a:t>Page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C52B"/>
              </a:buClr>
              <a:buSzPts val="4600"/>
              <a:buNone/>
            </a:pPr>
            <a:r>
              <a:rPr lang="en-US" dirty="0"/>
              <a:t>	</a:t>
            </a:r>
            <a:r>
              <a:rPr lang="en-US" dirty="0" smtClean="0"/>
              <a:t>	      </a:t>
            </a:r>
            <a:r>
              <a:rPr lang="en-US" sz="2400" dirty="0" smtClean="0"/>
              <a:t>Design &amp; Implementation</a:t>
            </a:r>
          </a:p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FEC52B"/>
              </a:buClr>
              <a:buSzPts val="4600"/>
              <a:buNone/>
            </a:pPr>
            <a:endParaRPr dirty="0"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727075" y="5780087"/>
            <a:ext cx="5140200" cy="6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>
                <a:solidFill>
                  <a:schemeClr val="dk1"/>
                </a:solidFill>
              </a:rPr>
              <a:t>April 07</a:t>
            </a:r>
            <a:r>
              <a:rPr lang="en-US" sz="2000" b="1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000" b="1">
                <a:solidFill>
                  <a:schemeClr val="dk1"/>
                </a:solidFill>
              </a:rPr>
              <a:t>2022</a:t>
            </a:r>
            <a:endParaRPr/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EC52B"/>
              </a:buClr>
              <a:buSzPts val="2000"/>
              <a:buNone/>
            </a:pPr>
            <a:endParaRPr sz="2000" b="1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785600" y="910725"/>
            <a:ext cx="7774500" cy="440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Allows instant products search</a:t>
            </a:r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2"/>
          </p:nvPr>
        </p:nvSpPr>
        <p:spPr>
          <a:xfrm>
            <a:off x="537260" y="168250"/>
            <a:ext cx="7774500" cy="82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6</a:t>
            </a:r>
            <a:r>
              <a:rPr lang="en-US" dirty="0" smtClean="0"/>
              <a:t>. Popup builder</a:t>
            </a:r>
            <a:endParaRPr dirty="0"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1026" name="Picture 2" descr="Popup Builder – Create highly converting, mobile friendly marketing popups.  – WordPress plugin | WordPress.org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037" y="1505528"/>
            <a:ext cx="4597545" cy="4675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508000" y="910725"/>
            <a:ext cx="8432800" cy="440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>
              <a:buNone/>
            </a:pPr>
            <a:r>
              <a:rPr lang="en-US" dirty="0" smtClean="0"/>
              <a:t>- Extended </a:t>
            </a:r>
            <a:r>
              <a:rPr lang="en-US" dirty="0"/>
              <a:t>functionality of the basic page builder with creative  </a:t>
            </a:r>
            <a:r>
              <a:rPr lang="en-US" dirty="0" smtClean="0"/>
              <a:t>    elements </a:t>
            </a:r>
            <a:r>
              <a:rPr lang="en-US" dirty="0"/>
              <a:t>and widgets</a:t>
            </a:r>
            <a:endParaRPr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2"/>
          </p:nvPr>
        </p:nvSpPr>
        <p:spPr>
          <a:xfrm>
            <a:off x="508000" y="146437"/>
            <a:ext cx="7869382" cy="7642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7</a:t>
            </a:r>
            <a:r>
              <a:rPr lang="en-US" dirty="0" smtClean="0"/>
              <a:t>. Essential </a:t>
            </a:r>
            <a:r>
              <a:rPr lang="en-US" dirty="0" err="1" smtClean="0"/>
              <a:t>Addons</a:t>
            </a:r>
            <a:r>
              <a:rPr lang="en-US" dirty="0" smtClean="0"/>
              <a:t> for </a:t>
            </a:r>
            <a:r>
              <a:rPr lang="en-US" dirty="0" err="1" smtClean="0"/>
              <a:t>Elementor</a:t>
            </a:r>
            <a:endParaRPr dirty="0"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3074" name="Picture 2" descr="Most Popular Elementor Addons Library: Essential Addons Hits 400,000+  Active Users - WPDeveloper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945" y="2096654"/>
            <a:ext cx="7111491" cy="3985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4872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785600" y="910725"/>
            <a:ext cx="7774500" cy="204491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dirty="0" smtClean="0"/>
              <a:t>For grid/list view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dirty="0" smtClean="0"/>
              <a:t>Paid but nice: </a:t>
            </a: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dirty="0"/>
              <a:t>	</a:t>
            </a:r>
            <a:r>
              <a:rPr lang="en-US" dirty="0" err="1" smtClean="0"/>
              <a:t>WooCommerce</a:t>
            </a:r>
            <a:r>
              <a:rPr lang="en-US" dirty="0" smtClean="0"/>
              <a:t> grid/list view by </a:t>
            </a:r>
            <a:r>
              <a:rPr lang="en-US" dirty="0" err="1" smtClean="0"/>
              <a:t>berocket</a:t>
            </a:r>
            <a:endParaRPr lang="en-US" dirty="0" smtClean="0"/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dirty="0" smtClean="0"/>
              <a:t>	Product listing page with list &amp; grid view</a:t>
            </a:r>
            <a:endParaRPr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2"/>
          </p:nvPr>
        </p:nvSpPr>
        <p:spPr>
          <a:xfrm>
            <a:off x="78365" y="35094"/>
            <a:ext cx="9485744" cy="1209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8</a:t>
            </a:r>
            <a:r>
              <a:rPr lang="en-US" dirty="0" smtClean="0"/>
              <a:t>. NC Grid List View for </a:t>
            </a:r>
            <a:r>
              <a:rPr lang="en-US" dirty="0" err="1" smtClean="0"/>
              <a:t>WooCommerce</a:t>
            </a:r>
            <a:r>
              <a:rPr lang="en-US" dirty="0" smtClean="0"/>
              <a:t>  </a:t>
            </a:r>
            <a:endParaRPr dirty="0"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" name="AutoShape 4" descr="Grid/List View for WooCommerce – WordPress plugin | WordPress.org English  (Canada)"/>
          <p:cNvSpPr>
            <a:spLocks noChangeAspect="1" noChangeArrowheads="1"/>
          </p:cNvSpPr>
          <p:nvPr/>
        </p:nvSpPr>
        <p:spPr bwMode="auto">
          <a:xfrm>
            <a:off x="155575" y="-579438"/>
            <a:ext cx="3762375" cy="1219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3" name="AutoShape 6" descr="Grid/List View for WooCommerce – WordPress plugin | WordPress.org English  (Canada)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2056" name="Picture 8" descr="Grid/List View for WooCommerce – WordPress plugin | WordPress.org English  (Canada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080" y="3226598"/>
            <a:ext cx="7809765" cy="2546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670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785600" y="910725"/>
            <a:ext cx="7774500" cy="440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dirty="0" smtClean="0"/>
              <a:t>For </a:t>
            </a:r>
            <a:r>
              <a:rPr lang="en-US" dirty="0" err="1" smtClean="0"/>
              <a:t>wishlist</a:t>
            </a:r>
            <a:r>
              <a:rPr lang="en-US" dirty="0" smtClean="0"/>
              <a:t> option and add to </a:t>
            </a:r>
            <a:r>
              <a:rPr lang="en-US" smtClean="0"/>
              <a:t>favourites</a:t>
            </a:r>
            <a:endParaRPr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2"/>
          </p:nvPr>
        </p:nvSpPr>
        <p:spPr>
          <a:xfrm>
            <a:off x="537260" y="168250"/>
            <a:ext cx="7774500" cy="82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9</a:t>
            </a:r>
            <a:r>
              <a:rPr lang="en-US" dirty="0" smtClean="0"/>
              <a:t>. YITH </a:t>
            </a:r>
            <a:r>
              <a:rPr lang="en-US" dirty="0" err="1" smtClean="0"/>
              <a:t>WooCommerce</a:t>
            </a:r>
            <a:r>
              <a:rPr lang="en-US" dirty="0" smtClean="0"/>
              <a:t> </a:t>
            </a:r>
            <a:r>
              <a:rPr lang="en-US" dirty="0" err="1" smtClean="0"/>
              <a:t>Wishlist</a:t>
            </a:r>
            <a:r>
              <a:rPr lang="en-US" dirty="0" smtClean="0"/>
              <a:t>  </a:t>
            </a:r>
            <a:endParaRPr dirty="0"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5124" name="Picture 4" descr="YITH WooCommerce Wishlist – Documentation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196" y="1999653"/>
            <a:ext cx="7568628" cy="408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131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785600" y="910725"/>
            <a:ext cx="7774500" cy="440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dirty="0" smtClean="0"/>
              <a:t>For back up and restore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dirty="0" smtClean="0"/>
              <a:t>Other is </a:t>
            </a:r>
            <a:r>
              <a:rPr lang="en-US" dirty="0" err="1" smtClean="0"/>
              <a:t>UpdraftPlus</a:t>
            </a:r>
            <a:endParaRPr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2"/>
          </p:nvPr>
        </p:nvSpPr>
        <p:spPr>
          <a:xfrm>
            <a:off x="537260" y="168250"/>
            <a:ext cx="7774500" cy="82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 smtClean="0"/>
              <a:t>10. </a:t>
            </a:r>
            <a:r>
              <a:rPr lang="en-US" dirty="0" err="1" smtClean="0"/>
              <a:t>WPvivid</a:t>
            </a:r>
            <a:r>
              <a:rPr lang="en-US" dirty="0" smtClean="0"/>
              <a:t> backup  </a:t>
            </a:r>
            <a:endParaRPr dirty="0"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2050" name="Picture 2" descr="Migration, Backup, Staging – WPvivid – WordPress plugin | WordPress.or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32" y="2535144"/>
            <a:ext cx="7353300" cy="2919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17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785600" y="910725"/>
            <a:ext cx="7774500" cy="440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dirty="0" smtClean="0"/>
              <a:t>These are the plugins we can use in future: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dirty="0" smtClean="0"/>
              <a:t>Quick view for </a:t>
            </a:r>
            <a:r>
              <a:rPr lang="en-US" dirty="0" err="1" smtClean="0"/>
              <a:t>wooCommerce</a:t>
            </a:r>
            <a:endParaRPr lang="en-US" dirty="0" smtClean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dirty="0" err="1" smtClean="0"/>
              <a:t>Quickwish</a:t>
            </a:r>
            <a:endParaRPr lang="en-US" dirty="0" smtClean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dirty="0" smtClean="0"/>
              <a:t>YITH </a:t>
            </a:r>
            <a:r>
              <a:rPr lang="en-US" dirty="0" err="1" smtClean="0"/>
              <a:t>woocommerce</a:t>
            </a:r>
            <a:r>
              <a:rPr lang="en-US" dirty="0" smtClean="0"/>
              <a:t> share</a:t>
            </a:r>
            <a:endParaRPr dirty="0"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2"/>
          </p:nvPr>
        </p:nvSpPr>
        <p:spPr>
          <a:xfrm>
            <a:off x="537260" y="168250"/>
            <a:ext cx="7774500" cy="82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 smtClean="0"/>
              <a:t>Others   </a:t>
            </a:r>
            <a:endParaRPr dirty="0"/>
          </a:p>
        </p:txBody>
      </p:sp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0993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body" idx="1"/>
          </p:nvPr>
        </p:nvSpPr>
        <p:spPr>
          <a:xfrm>
            <a:off x="675235" y="1800164"/>
            <a:ext cx="7774500" cy="3917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/>
              <a:t>Minimum viable product #4</a:t>
            </a:r>
            <a:endParaRPr sz="3600"/>
          </a:p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3200" u="sng">
                <a:solidFill>
                  <a:schemeClr val="hlink"/>
                </a:solidFill>
                <a:hlinkClick r:id="rId3"/>
              </a:rPr>
              <a:t>WordPress Demo</a:t>
            </a:r>
            <a:r>
              <a:rPr lang="en-US" sz="3200"/>
              <a:t> </a:t>
            </a:r>
            <a:endParaRPr sz="3200"/>
          </a:p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675225" y="1217502"/>
            <a:ext cx="7774500" cy="450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700" b="1"/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</a:pPr>
            <a:r>
              <a:rPr lang="en-US" sz="3800"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6700" b="1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203201" y="-249383"/>
            <a:ext cx="8080270" cy="578215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CA" sz="4000" b="1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4000" b="1" dirty="0" smtClean="0"/>
              <a:t>References:</a:t>
            </a:r>
          </a:p>
          <a:p>
            <a:pPr marL="0" lvl="0" indent="0">
              <a:buNone/>
            </a:pPr>
            <a:r>
              <a:rPr lang="en-CA" sz="1400" b="1" dirty="0">
                <a:hlinkClick r:id="rId3"/>
              </a:rPr>
              <a:t>https://envothemes.com/docs/docs/envo-shop/woocommerce/yith-woocommerce-wishlist</a:t>
            </a:r>
            <a:r>
              <a:rPr lang="en-CA" sz="1400" b="1" dirty="0" smtClean="0">
                <a:hlinkClick r:id="rId3"/>
              </a:rPr>
              <a:t>/</a:t>
            </a:r>
            <a:endParaRPr lang="en-CA" sz="1400" b="1" dirty="0" smtClean="0"/>
          </a:p>
          <a:p>
            <a:pPr marL="0" lvl="0" indent="0">
              <a:buNone/>
            </a:pPr>
            <a:r>
              <a:rPr lang="en-CA" sz="1400" b="1" dirty="0">
                <a:hlinkClick r:id="rId4"/>
              </a:rPr>
              <a:t>https://en-ca.wordpress.org/plugins/gridlist-view-for-woocommerce</a:t>
            </a:r>
            <a:r>
              <a:rPr lang="en-CA" sz="1400" b="1" dirty="0" smtClean="0">
                <a:hlinkClick r:id="rId4"/>
              </a:rPr>
              <a:t>/</a:t>
            </a:r>
            <a:endParaRPr lang="en-CA" sz="1400" b="1" dirty="0" smtClean="0"/>
          </a:p>
          <a:p>
            <a:pPr marL="0" lvl="0" indent="0">
              <a:buNone/>
            </a:pPr>
            <a:r>
              <a:rPr lang="en-CA" sz="1400" b="1" dirty="0">
                <a:hlinkClick r:id="rId5"/>
              </a:rPr>
              <a:t>https://wordpress.org/plugins/wpvivid-backuprestore</a:t>
            </a:r>
            <a:r>
              <a:rPr lang="en-CA" sz="1400" b="1" dirty="0" smtClean="0">
                <a:hlinkClick r:id="rId5"/>
              </a:rPr>
              <a:t>/</a:t>
            </a:r>
            <a:r>
              <a:rPr lang="en-CA" sz="1400" b="1" dirty="0" smtClean="0"/>
              <a:t> </a:t>
            </a:r>
          </a:p>
          <a:p>
            <a:pPr marL="0" lvl="0" indent="0">
              <a:buNone/>
            </a:pPr>
            <a:r>
              <a:rPr lang="en-CA" sz="1400" b="1" dirty="0">
                <a:hlinkClick r:id="rId6"/>
              </a:rPr>
              <a:t>https://wpdeveloper.com/most-popular-elementor-addons</a:t>
            </a:r>
            <a:r>
              <a:rPr lang="en-CA" sz="1400" b="1" dirty="0" smtClean="0">
                <a:hlinkClick r:id="rId6"/>
              </a:rPr>
              <a:t>/</a:t>
            </a:r>
            <a:r>
              <a:rPr lang="en-CA" sz="1400" b="1" dirty="0" smtClean="0"/>
              <a:t> </a:t>
            </a:r>
          </a:p>
          <a:p>
            <a:pPr marL="0" lvl="0" indent="0">
              <a:buNone/>
            </a:pPr>
            <a:r>
              <a:rPr lang="en-CA" sz="1400" b="1" dirty="0">
                <a:hlinkClick r:id="rId7"/>
              </a:rPr>
              <a:t>https://wordpress.org/plugins/popup-builder</a:t>
            </a:r>
            <a:r>
              <a:rPr lang="en-CA" sz="1400" b="1" dirty="0" smtClean="0">
                <a:hlinkClick r:id="rId7"/>
              </a:rPr>
              <a:t>/</a:t>
            </a:r>
            <a:r>
              <a:rPr lang="en-CA" sz="1400" b="1" dirty="0" smtClean="0"/>
              <a:t> </a:t>
            </a:r>
          </a:p>
          <a:p>
            <a:pPr marL="0" lvl="0" indent="0">
              <a:buNone/>
            </a:pPr>
            <a:r>
              <a:rPr lang="en-CA" sz="1400" b="1" dirty="0">
                <a:hlinkClick r:id="rId8"/>
              </a:rPr>
              <a:t>https://formidableforms.com/features/summary-review-before-submit</a:t>
            </a:r>
            <a:r>
              <a:rPr lang="en-CA" sz="1400" b="1" dirty="0" smtClean="0">
                <a:hlinkClick r:id="rId8"/>
              </a:rPr>
              <a:t>/</a:t>
            </a:r>
            <a:r>
              <a:rPr lang="en-CA" sz="1400" b="1" dirty="0" smtClean="0"/>
              <a:t> </a:t>
            </a:r>
          </a:p>
          <a:p>
            <a:pPr marL="0" lvl="0" indent="0">
              <a:buNone/>
            </a:pPr>
            <a:r>
              <a:rPr lang="en-CA" sz="1400" b="1" dirty="0">
                <a:hlinkClick r:id="rId9"/>
              </a:rPr>
              <a:t>https://guaven.com/our-products/woo-search-box</a:t>
            </a:r>
            <a:r>
              <a:rPr lang="en-CA" sz="1400" b="1" dirty="0" smtClean="0">
                <a:hlinkClick r:id="rId9"/>
              </a:rPr>
              <a:t>/</a:t>
            </a:r>
            <a:r>
              <a:rPr lang="en-CA" sz="1400" b="1" dirty="0" smtClean="0"/>
              <a:t> </a:t>
            </a:r>
          </a:p>
          <a:p>
            <a:pPr marL="0" lvl="0" indent="0">
              <a:buNone/>
            </a:pPr>
            <a:r>
              <a:rPr lang="en-CA" sz="1400" b="1" dirty="0">
                <a:hlinkClick r:id="rId10"/>
              </a:rPr>
              <a:t>https://wordpress.org/plugins/woo-product-filter</a:t>
            </a:r>
            <a:r>
              <a:rPr lang="en-CA" sz="1400" b="1" dirty="0" smtClean="0">
                <a:hlinkClick r:id="rId10"/>
              </a:rPr>
              <a:t>/</a:t>
            </a:r>
            <a:r>
              <a:rPr lang="en-CA" sz="1400" b="1" dirty="0" smtClean="0"/>
              <a:t> </a:t>
            </a:r>
          </a:p>
          <a:p>
            <a:pPr marL="0" lvl="0" indent="0">
              <a:buNone/>
            </a:pPr>
            <a:r>
              <a:rPr lang="en-CA" sz="1400" b="1" dirty="0">
                <a:hlinkClick r:id="rId11"/>
              </a:rPr>
              <a:t>https://wordpress.org/plugins/tags/woocommerce</a:t>
            </a:r>
            <a:r>
              <a:rPr lang="en-CA" sz="1400" b="1" dirty="0" smtClean="0">
                <a:hlinkClick r:id="rId11"/>
              </a:rPr>
              <a:t>/</a:t>
            </a:r>
            <a:r>
              <a:rPr lang="en-CA" sz="1400" b="1" dirty="0" smtClean="0"/>
              <a:t> </a:t>
            </a:r>
            <a:endParaRPr sz="1400" b="1"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993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675235" y="1800164"/>
            <a:ext cx="7774500" cy="3917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700" b="1"/>
              <a:t>Q &amp; A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body" idx="1"/>
          </p:nvPr>
        </p:nvSpPr>
        <p:spPr>
          <a:xfrm>
            <a:off x="619175" y="520937"/>
            <a:ext cx="7461300" cy="18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Clr>
                <a:srgbClr val="FEC52B"/>
              </a:buClr>
              <a:buSzPts val="4600"/>
              <a:buNone/>
            </a:pPr>
            <a:r>
              <a:rPr lang="en-US" dirty="0" smtClean="0"/>
              <a:t>Team </a:t>
            </a:r>
            <a:r>
              <a:rPr lang="en-US" dirty="0"/>
              <a:t>Pointers</a:t>
            </a:r>
            <a:endParaRPr dirty="0"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1"/>
          </p:nvPr>
        </p:nvSpPr>
        <p:spPr>
          <a:xfrm>
            <a:off x="727075" y="1497962"/>
            <a:ext cx="7461300" cy="25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 dirty="0">
                <a:solidFill>
                  <a:schemeClr val="lt1"/>
                </a:solidFill>
              </a:rPr>
              <a:t>Team Members :</a:t>
            </a:r>
            <a:endParaRPr sz="24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 dirty="0" err="1">
                <a:solidFill>
                  <a:schemeClr val="lt1"/>
                </a:solidFill>
              </a:rPr>
              <a:t>Aysha</a:t>
            </a:r>
            <a:endParaRPr sz="24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 dirty="0" err="1">
                <a:solidFill>
                  <a:schemeClr val="lt1"/>
                </a:solidFill>
              </a:rPr>
              <a:t>Behroze</a:t>
            </a:r>
            <a:endParaRPr sz="24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 dirty="0">
                <a:solidFill>
                  <a:schemeClr val="lt1"/>
                </a:solidFill>
              </a:rPr>
              <a:t>Priya</a:t>
            </a:r>
            <a:endParaRPr sz="24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US" sz="2400" dirty="0">
                <a:solidFill>
                  <a:schemeClr val="lt1"/>
                </a:solidFill>
              </a:rPr>
              <a:t>Sara</a:t>
            </a:r>
            <a:endParaRPr sz="2400" dirty="0">
              <a:solidFill>
                <a:schemeClr val="lt1"/>
              </a:solidFill>
            </a:endParaRPr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1"/>
          </p:nvPr>
        </p:nvSpPr>
        <p:spPr>
          <a:xfrm>
            <a:off x="727075" y="5780087"/>
            <a:ext cx="5140325" cy="669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>
                <a:solidFill>
                  <a:schemeClr val="dk1"/>
                </a:solidFill>
              </a:rPr>
              <a:t>April 07</a:t>
            </a:r>
            <a:r>
              <a:rPr lang="en-US" sz="2000" b="1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000" b="1">
                <a:solidFill>
                  <a:schemeClr val="dk1"/>
                </a:solidFill>
              </a:rPr>
              <a:t>2022</a:t>
            </a:r>
            <a:endParaRPr/>
          </a:p>
          <a:p>
            <a:pPr marL="0" lvl="0" indent="0" algn="l" rtl="0">
              <a:lnSpc>
                <a:spcPct val="104999"/>
              </a:lnSpc>
              <a:spcBef>
                <a:spcPts val="0"/>
              </a:spcBef>
              <a:spcAft>
                <a:spcPts val="0"/>
              </a:spcAft>
              <a:buClr>
                <a:srgbClr val="FEC52B"/>
              </a:buClr>
              <a:buSzPts val="2000"/>
              <a:buNone/>
            </a:pPr>
            <a:endParaRPr sz="2000" b="1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674686" y="1471035"/>
            <a:ext cx="7775575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just" rtl="0">
              <a:lnSpc>
                <a:spcPct val="145454"/>
              </a:lnSpc>
              <a:spcBef>
                <a:spcPts val="1000"/>
              </a:spcBef>
              <a:spcAft>
                <a:spcPts val="0"/>
              </a:spcAft>
              <a:buSzPts val="2200"/>
              <a:buChar char="•"/>
            </a:pPr>
            <a:r>
              <a:rPr lang="en-US" dirty="0"/>
              <a:t>Redesigning the project and profile page of RCE </a:t>
            </a:r>
            <a:r>
              <a:rPr lang="en-US" dirty="0" err="1"/>
              <a:t>sask</a:t>
            </a:r>
            <a:r>
              <a:rPr lang="en-US" dirty="0"/>
              <a:t> website to make it more attractive.</a:t>
            </a:r>
            <a:endParaRPr dirty="0"/>
          </a:p>
          <a:p>
            <a:pPr marL="457200" lvl="0" indent="-3683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2200"/>
              <a:buChar char="•"/>
            </a:pPr>
            <a:r>
              <a:rPr lang="en-US" dirty="0">
                <a:solidFill>
                  <a:srgbClr val="2D2D2D"/>
                </a:solidFill>
              </a:rPr>
              <a:t>Search Options With Different Search Area Such As Location And </a:t>
            </a:r>
            <a:r>
              <a:rPr lang="en-US" dirty="0" smtClean="0">
                <a:solidFill>
                  <a:srgbClr val="2D2D2D"/>
                </a:solidFill>
              </a:rPr>
              <a:t>Goals</a:t>
            </a:r>
          </a:p>
          <a:p>
            <a:pPr marL="457200" lvl="0" indent="-3683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2200"/>
              <a:buChar char="•"/>
            </a:pPr>
            <a:r>
              <a:rPr lang="en-US" dirty="0" smtClean="0">
                <a:solidFill>
                  <a:srgbClr val="2D2D2D"/>
                </a:solidFill>
              </a:rPr>
              <a:t>Different features based on high fidelity (project detail page, add to favorite, filter search, global search, web forms)</a:t>
            </a:r>
            <a:endParaRPr dirty="0">
              <a:solidFill>
                <a:srgbClr val="2D2D2D"/>
              </a:solidFill>
            </a:endParaRPr>
          </a:p>
          <a:p>
            <a:pPr marL="457200" lvl="0" indent="-36195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D2D2D"/>
              </a:buClr>
              <a:buSzPts val="2100"/>
              <a:buChar char="•"/>
            </a:pPr>
            <a:r>
              <a:rPr lang="en-US" sz="2100" dirty="0">
                <a:solidFill>
                  <a:srgbClr val="2D2D2D"/>
                </a:solidFill>
              </a:rPr>
              <a:t>Engaging More People/ Viewers </a:t>
            </a:r>
            <a:r>
              <a:rPr lang="en-US" sz="2100" dirty="0" smtClean="0">
                <a:solidFill>
                  <a:srgbClr val="2D2D2D"/>
                </a:solidFill>
              </a:rPr>
              <a:t>into </a:t>
            </a:r>
            <a:r>
              <a:rPr lang="en-US" sz="2100" dirty="0">
                <a:solidFill>
                  <a:srgbClr val="2D2D2D"/>
                </a:solidFill>
              </a:rPr>
              <a:t>Activities And Project</a:t>
            </a:r>
            <a:endParaRPr sz="2700" dirty="0">
              <a:solidFill>
                <a:srgbClr val="2D2D2D"/>
              </a:solidFill>
            </a:endParaRPr>
          </a:p>
          <a:p>
            <a:pPr marL="457200" lvl="0" indent="0" algn="just" rtl="0">
              <a:lnSpc>
                <a:spcPct val="145454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342900" lvl="0" indent="-203200" algn="l" rtl="0">
              <a:lnSpc>
                <a:spcPct val="14545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dirty="0"/>
          </a:p>
          <a:p>
            <a:pPr marL="342900" lvl="0" indent="-203200" algn="l" rtl="0">
              <a:lnSpc>
                <a:spcPct val="14545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dirty="0"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674687" y="733425"/>
            <a:ext cx="7775575" cy="820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 dirty="0"/>
              <a:t>Problem Definition</a:t>
            </a:r>
            <a:endParaRPr dirty="0"/>
          </a:p>
        </p:txBody>
      </p:sp>
      <p:sp>
        <p:nvSpPr>
          <p:cNvPr id="52" name="Google Shape;52;p9"/>
          <p:cNvSpPr txBox="1"/>
          <p:nvPr/>
        </p:nvSpPr>
        <p:spPr>
          <a:xfrm>
            <a:off x="4821237" y="608171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body" idx="1"/>
          </p:nvPr>
        </p:nvSpPr>
        <p:spPr>
          <a:xfrm>
            <a:off x="674687" y="1800225"/>
            <a:ext cx="7775575" cy="391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50" dirty="0" err="1" smtClean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Northstar</a:t>
            </a:r>
            <a:r>
              <a:rPr lang="en-US" sz="2250" dirty="0" smtClean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customers </a:t>
            </a:r>
            <a:r>
              <a:rPr lang="en-US" sz="2250" dirty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</a:t>
            </a:r>
            <a:endParaRPr sz="2250" dirty="0">
              <a:solidFill>
                <a:srgbClr val="1D21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7147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D2125"/>
              </a:buClr>
              <a:buSzPts val="2250"/>
              <a:buFont typeface="Roboto"/>
              <a:buChar char="●"/>
            </a:pPr>
            <a:r>
              <a:rPr lang="en-US" sz="2250" dirty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Environmentalist  </a:t>
            </a:r>
            <a:endParaRPr sz="2250" dirty="0">
              <a:solidFill>
                <a:srgbClr val="1D21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125"/>
              </a:buClr>
              <a:buSzPts val="2250"/>
              <a:buFont typeface="Roboto"/>
              <a:buChar char="●"/>
            </a:pPr>
            <a:r>
              <a:rPr lang="en-US" sz="2250" dirty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Researchers</a:t>
            </a:r>
            <a:endParaRPr sz="2250" dirty="0">
              <a:solidFill>
                <a:srgbClr val="1D21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125"/>
              </a:buClr>
              <a:buSzPts val="2250"/>
              <a:buFont typeface="Roboto"/>
              <a:buChar char="●"/>
            </a:pPr>
            <a:r>
              <a:rPr lang="en-US" sz="2250" dirty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Volunteers (Teachers, students, activists)</a:t>
            </a:r>
            <a:endParaRPr sz="2250" dirty="0">
              <a:solidFill>
                <a:srgbClr val="1D21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50" dirty="0" smtClean="0">
              <a:solidFill>
                <a:srgbClr val="1D21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50" dirty="0" smtClean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Carryover customers:</a:t>
            </a:r>
            <a:endParaRPr sz="2250" dirty="0">
              <a:solidFill>
                <a:srgbClr val="1D21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7147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D2125"/>
              </a:buClr>
              <a:buSzPts val="2250"/>
              <a:buFont typeface="Roboto"/>
              <a:buChar char="●"/>
            </a:pPr>
            <a:r>
              <a:rPr lang="en-US" sz="2250" dirty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Stakeholders</a:t>
            </a:r>
            <a:endParaRPr sz="2250" dirty="0">
              <a:solidFill>
                <a:srgbClr val="1D21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714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D2125"/>
              </a:buClr>
              <a:buSzPts val="2250"/>
              <a:buFont typeface="Roboto"/>
              <a:buChar char="●"/>
            </a:pPr>
            <a:r>
              <a:rPr lang="en-US" sz="2250" dirty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All actors( new students, new teachers </a:t>
            </a:r>
            <a:r>
              <a:rPr lang="en-US" sz="2250" dirty="0" smtClean="0">
                <a:solidFill>
                  <a:srgbClr val="1D212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etc.)</a:t>
            </a:r>
            <a:endParaRPr sz="2250" dirty="0">
              <a:solidFill>
                <a:srgbClr val="1D212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342900" lvl="0" indent="0" algn="l" rtl="0">
              <a:lnSpc>
                <a:spcPct val="145454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3300" dirty="0"/>
          </a:p>
        </p:txBody>
      </p: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674687" y="733425"/>
            <a:ext cx="7775575" cy="820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/>
              <a:t>Northstar &amp; Carryover customer:</a:t>
            </a:r>
            <a:endParaRPr/>
          </a:p>
        </p:txBody>
      </p:sp>
      <p:sp>
        <p:nvSpPr>
          <p:cNvPr id="59" name="Google Shape;59;p10"/>
          <p:cNvSpPr txBox="1"/>
          <p:nvPr/>
        </p:nvSpPr>
        <p:spPr>
          <a:xfrm>
            <a:off x="4821237" y="608171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674675" y="554182"/>
            <a:ext cx="7775700" cy="5779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145454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Theme </a:t>
            </a:r>
            <a:r>
              <a:rPr lang="en-US" dirty="0"/>
              <a:t>: Twenty </a:t>
            </a:r>
            <a:r>
              <a:rPr lang="en-US" dirty="0" err="1"/>
              <a:t>Twenty</a:t>
            </a:r>
            <a:endParaRPr dirty="0"/>
          </a:p>
          <a:p>
            <a:pPr marL="3429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b="1" dirty="0"/>
              <a:t>Plugins</a:t>
            </a:r>
            <a:r>
              <a:rPr lang="en-US" dirty="0"/>
              <a:t>:</a:t>
            </a:r>
            <a:endParaRPr dirty="0"/>
          </a:p>
          <a:p>
            <a:pPr marL="457200" lvl="0" indent="-368300" algn="l" rtl="0">
              <a:lnSpc>
                <a:spcPct val="145454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 dirty="0" err="1"/>
              <a:t>Elementor</a:t>
            </a:r>
            <a:r>
              <a:rPr lang="en-US" dirty="0"/>
              <a:t>:  Website builder </a:t>
            </a:r>
            <a:endParaRPr dirty="0"/>
          </a:p>
          <a:p>
            <a:pPr marL="342900" lvl="0" indent="-203200" algn="l" rtl="0">
              <a:lnSpc>
                <a:spcPct val="145454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endParaRPr sz="2200" b="0" i="0" u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1"/>
          <p:cNvSpPr txBox="1">
            <a:spLocks noGrp="1"/>
          </p:cNvSpPr>
          <p:nvPr>
            <p:ph type="body" idx="1"/>
          </p:nvPr>
        </p:nvSpPr>
        <p:spPr>
          <a:xfrm>
            <a:off x="453887" y="98675"/>
            <a:ext cx="77757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</a:pPr>
            <a:r>
              <a:rPr lang="en-US" sz="4000"/>
              <a:t>WordPress configuration:</a:t>
            </a:r>
            <a:endParaRPr/>
          </a:p>
        </p:txBody>
      </p:sp>
      <p:sp>
        <p:nvSpPr>
          <p:cNvPr id="66" name="Google Shape;66;p11"/>
          <p:cNvSpPr txBox="1"/>
          <p:nvPr/>
        </p:nvSpPr>
        <p:spPr>
          <a:xfrm>
            <a:off x="4821237" y="608171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/>
          </a:p>
        </p:txBody>
      </p:sp>
      <p:pic>
        <p:nvPicPr>
          <p:cNvPr id="67" name="Google Shape;6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250" y="2373400"/>
            <a:ext cx="7506551" cy="370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>
            <a:spLocks noGrp="1"/>
          </p:cNvSpPr>
          <p:nvPr>
            <p:ph type="body" idx="1"/>
          </p:nvPr>
        </p:nvSpPr>
        <p:spPr>
          <a:xfrm>
            <a:off x="785610" y="1221109"/>
            <a:ext cx="7774500" cy="409628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 content management</a:t>
            </a:r>
            <a:endParaRPr dirty="0"/>
          </a:p>
        </p:txBody>
      </p:sp>
      <p:sp>
        <p:nvSpPr>
          <p:cNvPr id="74" name="Google Shape;74;p12"/>
          <p:cNvSpPr txBox="1">
            <a:spLocks noGrp="1"/>
          </p:cNvSpPr>
          <p:nvPr>
            <p:ph type="body" idx="2"/>
          </p:nvPr>
        </p:nvSpPr>
        <p:spPr>
          <a:xfrm>
            <a:off x="536690" y="400309"/>
            <a:ext cx="7774500" cy="82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2. </a:t>
            </a:r>
            <a:r>
              <a:rPr lang="en-US" dirty="0" err="1"/>
              <a:t>WooCommerce</a:t>
            </a:r>
            <a:endParaRPr dirty="0"/>
          </a:p>
        </p:txBody>
      </p:sp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6146" name="Picture 2" descr="Plugins categorized as woocommerce | WordPress.or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982" y="1985433"/>
            <a:ext cx="4793673" cy="391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>
            <a:off x="785610" y="1399989"/>
            <a:ext cx="7774500" cy="3917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Product search  by applying filters</a:t>
            </a: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2"/>
          </p:nvPr>
        </p:nvSpPr>
        <p:spPr>
          <a:xfrm>
            <a:off x="537260" y="168250"/>
            <a:ext cx="7774500" cy="82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 dirty="0"/>
              <a:t>3. </a:t>
            </a:r>
            <a:r>
              <a:rPr lang="en-US" dirty="0" err="1"/>
              <a:t>Themify</a:t>
            </a:r>
            <a:r>
              <a:rPr lang="en-US" dirty="0"/>
              <a:t> - </a:t>
            </a:r>
            <a:r>
              <a:rPr lang="en-US" dirty="0" err="1"/>
              <a:t>WooCommerce</a:t>
            </a:r>
            <a:r>
              <a:rPr lang="en-US" dirty="0"/>
              <a:t> Product Filter</a:t>
            </a:r>
            <a:endParaRPr dirty="0"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85" name="Google Shape;8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375" y="2067675"/>
            <a:ext cx="7383251" cy="38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785600" y="910725"/>
            <a:ext cx="7774500" cy="440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Allows instant products search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2"/>
          </p:nvPr>
        </p:nvSpPr>
        <p:spPr>
          <a:xfrm>
            <a:off x="537260" y="168250"/>
            <a:ext cx="7774500" cy="82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/>
              <a:t>4. Smart WooCommerce Search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l="4350" t="5170" r="-4350" b="-5169"/>
          <a:stretch/>
        </p:blipFill>
        <p:spPr>
          <a:xfrm>
            <a:off x="1243000" y="1633450"/>
            <a:ext cx="6657975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785600" y="910725"/>
            <a:ext cx="7774500" cy="4406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Allows instant products search</a:t>
            </a: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2"/>
          </p:nvPr>
        </p:nvSpPr>
        <p:spPr>
          <a:xfrm>
            <a:off x="537260" y="168250"/>
            <a:ext cx="7774500" cy="820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US"/>
              <a:t>5. Formidable Forms</a:t>
            </a:r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4821237" y="6081712"/>
            <a:ext cx="21336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525" y="1559275"/>
            <a:ext cx="7842575" cy="39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355</Words>
  <Application>Microsoft Office PowerPoint</Application>
  <PresentationFormat>On-screen Show (4:3)</PresentationFormat>
  <Paragraphs>106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Calibri</vt:lpstr>
      <vt:lpstr>Arial</vt:lpstr>
      <vt:lpstr>Times New Roman</vt:lpstr>
      <vt:lpstr>Roboto</vt:lpstr>
      <vt:lpstr>Source Sans Pro</vt:lpstr>
      <vt:lpstr>1_Office Theme</vt:lpstr>
      <vt:lpstr>2_Office Theme</vt:lpstr>
      <vt:lpstr>3_Office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Priya</cp:lastModifiedBy>
  <cp:revision>26</cp:revision>
  <dcterms:modified xsi:type="dcterms:W3CDTF">2022-04-09T16:09:28Z</dcterms:modified>
</cp:coreProperties>
</file>